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00000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707" autoAdjust="0"/>
  </p:normalViewPr>
  <p:slideViewPr>
    <p:cSldViewPr>
      <p:cViewPr varScale="1">
        <p:scale>
          <a:sx n="92" d="100"/>
          <a:sy n="92" d="100"/>
        </p:scale>
        <p:origin x="-876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E996B14-DE3F-4BD3-B671-E269DB76E9D0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25C24-E41F-4266-92CD-83C750E7A2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E96074B-1C55-4673-9D40-100994B88AB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FEF2D-91FC-4FD5-B2B0-7897DA455843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505D6-9B68-464C-8A02-1D8CA915B5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26730-D8D0-4F1E-A6FD-E8F26841B25A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35017-3BEC-4FDE-B100-DEC71FA55D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63095-1F13-4229-8648-7840458D4C57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47D05-FE8D-4E91-B776-48C13AAC48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F15BD-32D6-4020-9CB3-594CB74F7320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7F297-8BE2-4D68-9596-0B5F86F945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27C13-B686-4A3F-9603-0498D9F305FB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33D44A-5C43-4C20-95B9-38B9D8B1C4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1959A-7CEA-4CA8-9EFF-6CB43935CB3D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A9C08-706B-4F04-9CA9-93CDCCD92A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D6A2E-8740-4723-904B-F860E6443560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D12F4-AAE6-406C-BF22-A5E92331FD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0AC44-E8F4-42C4-8B0B-5DC303D3F12C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C0F59-FA5E-44F3-A62D-9E7F2BC916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0A7E9-150F-4A62-84CD-B2A2DD9E7F10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49D75-B1F7-476A-9A30-F719BE1183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105C0-B867-4AF3-93DF-B7DB826FEE9C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52CBC-440B-45DE-B6D1-A8A357EBC9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60B37-26B7-48ED-89DD-F1C56FF92160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8C775-4437-429F-990D-A1A8110EEF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C74B3E4-8017-42EE-A050-C6CC7BDD3049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89374BE-9A9D-498F-9452-D5E51E922F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hyperlink" Target="http://images.google.com/imgres?imgurl=http://pinker.wjh.harvard.edu/photos/cape_cod_II/images/Pamet%20marsh.jpg&amp;imgrefurl=http://pinker.wjh.harvard.edu/photos/cape_cod_II/pages/Pamet%20marsh.htm&amp;h=600&amp;w=902&amp;sz=102&amp;hl=en&amp;start=8&amp;um=1&amp;usg=__lwqY2fKC5jZDl1S2KOJ5KMNTKvM=&amp;tbnid=23TXPPr3bI6bMM:&amp;tbnh=97&amp;tbnw=146&amp;prev=/images?q=marsh&amp;um=1&amp;hl=en&amp;rlz=1T4HPND_enUS244US248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flipH="1" flipV="1">
            <a:off x="7162800" y="5638800"/>
            <a:ext cx="46038" cy="46038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23556" name="Picture 4" descr="http://ettc.lrhsd.org/archives/pictures/geography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-152400"/>
            <a:ext cx="3924300" cy="581977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7" name="Picture 2" descr="http://www.themaldives.com/images/Maldives-geography-mai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0"/>
            <a:ext cx="4343400" cy="3248025"/>
          </a:xfrm>
          <a:prstGeom prst="rect">
            <a:avLst/>
          </a:prstGeom>
          <a:ln>
            <a:noFill/>
          </a:ln>
          <a:effectLst>
            <a:reflection blurRad="6350" stA="50000" endA="275" endPos="40000" dist="101600" dir="5400000" sy="-100000" algn="bl" rotWithShape="0"/>
            <a:softEdge rad="112500"/>
          </a:effectLst>
        </p:spPr>
      </p:pic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0" y="4495800"/>
            <a:ext cx="4343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>
                <a:latin typeface="Edwardian Script ITC"/>
              </a:rPr>
              <a:t>By Rachel</a:t>
            </a:r>
          </a:p>
        </p:txBody>
      </p:sp>
      <p:pic>
        <p:nvPicPr>
          <p:cNvPr id="23558" name="Picture 6" descr="http://blue.utb.edu/paullgj/geog1303/Tamul_20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5200" y="3581400"/>
            <a:ext cx="2286000" cy="30480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23560" name="Picture 8" descr="http://www.circleofasia.com/pictures/Guide/surin-archipelago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" y="5181600"/>
            <a:ext cx="1959429" cy="1371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"/>
          <p:cNvSpPr txBox="1">
            <a:spLocks noChangeArrowheads="1"/>
          </p:cNvSpPr>
          <p:nvPr/>
        </p:nvSpPr>
        <p:spPr bwMode="auto">
          <a:xfrm>
            <a:off x="0" y="0"/>
            <a:ext cx="3657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Edwardian Script ITC"/>
              </a:rPr>
              <a:t>Lagoon-</a:t>
            </a:r>
            <a:r>
              <a:rPr lang="en-US" sz="2000">
                <a:latin typeface="Edwardian Script ITC"/>
              </a:rPr>
              <a:t> A shallow body of water separated from deeper sea by a bar. </a:t>
            </a:r>
          </a:p>
        </p:txBody>
      </p:sp>
      <p:pic>
        <p:nvPicPr>
          <p:cNvPr id="1026" name="Picture 2" descr="http://www.starstore.com/acatalog/Blue_Lagoon-pos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0" y="304800"/>
            <a:ext cx="3782450" cy="5686425"/>
          </a:xfrm>
          <a:prstGeom prst="rect">
            <a:avLst/>
          </a:prstGeom>
          <a:ln>
            <a:noFill/>
          </a:ln>
          <a:effectLst>
            <a:glow rad="101600">
              <a:srgbClr val="FF66FF">
                <a:alpha val="60000"/>
              </a:srgbClr>
            </a:glow>
            <a:softEdge rad="112500"/>
          </a:effectLst>
        </p:spPr>
      </p:pic>
      <p:pic>
        <p:nvPicPr>
          <p:cNvPr id="1028" name="Picture 4" descr="http://www.brycebits.plus.com/images/terragen/lagoon8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3810000"/>
            <a:ext cx="3606800" cy="2705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://pcwin.com/media/images/screen/AD_Silent_Lagoon___Animated_Desktop_Wallpaper_145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90600"/>
            <a:ext cx="4191000" cy="3143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304800" y="381000"/>
            <a:ext cx="571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Edwardian Script ITC"/>
              </a:rPr>
              <a:t>Sea-</a:t>
            </a:r>
            <a:r>
              <a:rPr lang="en-US" sz="2400">
                <a:latin typeface="Edwardian Script ITC"/>
              </a:rPr>
              <a:t> A large body of salty water. </a:t>
            </a:r>
          </a:p>
        </p:txBody>
      </p:sp>
      <p:pic>
        <p:nvPicPr>
          <p:cNvPr id="13314" name="Picture 2" descr="http://www.atlastours.net/holyland/sea_of_galile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219200"/>
            <a:ext cx="3886200" cy="2914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6" name="Picture 4" descr="http://www.gsi.gov.il/Eng/_Uploads/152Dead_Sea_Ima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609600"/>
            <a:ext cx="4419600" cy="30853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8" name="Picture 6" descr="http://upload.wikimedia.org/wikipedia/commons/7/72/Open_water_within_the_sea_ice_pack._-_NOA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3657600"/>
            <a:ext cx="4549376" cy="2998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20" name="Picture 8" descr="http://upload.wikimedia.org/wikipedia/commons/1/1e/Sunrise_over_the_se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3048000"/>
            <a:ext cx="3038475" cy="3257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152400" y="533400"/>
            <a:ext cx="52578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Edwardian Script ITC"/>
              </a:rPr>
              <a:t>Sound-</a:t>
            </a:r>
            <a:r>
              <a:rPr lang="en-US" sz="2400">
                <a:latin typeface="Edwardian Script ITC"/>
              </a:rPr>
              <a:t>a large sea or ocean inlet, larger than a bay, deeper than a bight, wider than a fjord.</a:t>
            </a:r>
          </a:p>
        </p:txBody>
      </p:sp>
      <p:pic>
        <p:nvPicPr>
          <p:cNvPr id="12290" name="Picture 2" descr="http://images.google.com/url?q=http://www.airfiordland.com/images/65-MilfordSound.jpg&amp;usg=AFQjCNHkhGmdsyNCAfL1r-QqeuFHqyG7F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362200"/>
            <a:ext cx="3657600" cy="2743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294" name="Picture 6" descr="http://www.hickerphoto.com/data/media/10/clayoquot_sound_sc02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72100" y="0"/>
            <a:ext cx="37719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expeditions.com/images/Daily/der_14/der_144914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2057400"/>
            <a:ext cx="3397207" cy="22569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6" name="Picture 8" descr="http://www.psrc.org/images/datapubs/view/0508_soun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14800" y="4075176"/>
            <a:ext cx="4191000" cy="278282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"/>
          <p:cNvSpPr txBox="1">
            <a:spLocks noChangeArrowheads="1"/>
          </p:cNvSpPr>
          <p:nvPr/>
        </p:nvSpPr>
        <p:spPr bwMode="auto">
          <a:xfrm>
            <a:off x="685800" y="228600"/>
            <a:ext cx="58674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Edwardian Script ITC"/>
              </a:rPr>
              <a:t>Geyser-</a:t>
            </a:r>
            <a:r>
              <a:rPr lang="en-US" sz="2400">
                <a:latin typeface="Edwardian Script ITC"/>
              </a:rPr>
              <a:t>A natural spring marked by the intermittent escape of hot water and steam.</a:t>
            </a:r>
          </a:p>
        </p:txBody>
      </p:sp>
      <p:pic>
        <p:nvPicPr>
          <p:cNvPr id="11268" name="Picture 4" descr="http://www.space-art.co.uk/images/artwork/planetary/Ice-Geys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905000"/>
            <a:ext cx="3000375" cy="46958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2" descr="http://www.digital-picture-printing-frames.com/store/images/Fly-Geyser-2-me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1219200"/>
            <a:ext cx="3505200" cy="279637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270" name="Picture 6" descr="http://www.freefoto.com/images/1222/02/1222_02_45---Great-Fountain-Geyser--Yellowstone-National-Park--USA_we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0" y="3810000"/>
            <a:ext cx="4267200" cy="2844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1272" name="Picture 8" descr="http://walras.econ.duke.edu/tetons/geyse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05400" y="914400"/>
            <a:ext cx="3810000" cy="25850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1"/>
          <p:cNvSpPr txBox="1">
            <a:spLocks noChangeArrowheads="1"/>
          </p:cNvSpPr>
          <p:nvPr/>
        </p:nvSpPr>
        <p:spPr bwMode="auto">
          <a:xfrm>
            <a:off x="0" y="0"/>
            <a:ext cx="4572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Edwardian Script ITC"/>
              </a:rPr>
              <a:t>Aquifer-</a:t>
            </a:r>
            <a:r>
              <a:rPr lang="en-US" sz="2400">
                <a:latin typeface="Edwardian Script ITC"/>
              </a:rPr>
              <a:t>layer of water-bearing permeable rock, sand, or gravel capable of providing significant amounts of water.</a:t>
            </a:r>
          </a:p>
        </p:txBody>
      </p:sp>
      <p:pic>
        <p:nvPicPr>
          <p:cNvPr id="10242" name="Picture 2" descr="http://photos.igougo.com/images/p339602-Harrisonburg-Underground_aquif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838200"/>
            <a:ext cx="3657600" cy="27470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http://beavercreek.nau.edu/assets/BC_hydrolog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76400"/>
            <a:ext cx="5105400" cy="33945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Picture 2" descr="http://www.co.pepin.wi.us/Groundwater%20Website/New%20Folder/sandstone_aquif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810000"/>
            <a:ext cx="4038600" cy="2651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"/>
          <p:cNvSpPr txBox="1">
            <a:spLocks noChangeArrowheads="1"/>
          </p:cNvSpPr>
          <p:nvPr/>
        </p:nvSpPr>
        <p:spPr bwMode="auto">
          <a:xfrm>
            <a:off x="533400" y="381000"/>
            <a:ext cx="5715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Edwardian Script ITC"/>
              </a:rPr>
              <a:t>Channel- </a:t>
            </a: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752600" y="457200"/>
            <a:ext cx="4572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Edwardian Script ITC"/>
              </a:rPr>
              <a:t>a channel is the physical confine of a river, slough or ocean strait consisting of a bed and banks.</a:t>
            </a:r>
          </a:p>
        </p:txBody>
      </p:sp>
      <p:pic>
        <p:nvPicPr>
          <p:cNvPr id="9220" name="Picture 4" descr="http://upload.wikimedia.org/wikipedia/commons/0/09/Beagle_Channel_-_La_Isla_de_Los_Lobo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5105400" cy="38290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2" descr="http://www.sscnet.ucla.edu/anthro/faculty/arnold/Northern%20Channel%20Islands%20(airial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1219200"/>
            <a:ext cx="3909544" cy="30489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2" name="Picture 6" descr="http://img5.travelblog.org/Photos/51730/234671/f/1849529-The-LeMaire-Channel-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3581400"/>
            <a:ext cx="4343400" cy="2895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1"/>
          <p:cNvSpPr txBox="1">
            <a:spLocks noChangeArrowheads="1"/>
          </p:cNvSpPr>
          <p:nvPr/>
        </p:nvSpPr>
        <p:spPr bwMode="auto">
          <a:xfrm>
            <a:off x="762000" y="762000"/>
            <a:ext cx="6934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Edwardian Script ITC"/>
              </a:rPr>
              <a:t>Suburban-</a:t>
            </a:r>
            <a:r>
              <a:rPr lang="en-US" sz="2400">
                <a:latin typeface="Edwardian Script ITC"/>
              </a:rPr>
              <a:t>The area around a city.</a:t>
            </a:r>
          </a:p>
        </p:txBody>
      </p:sp>
      <p:pic>
        <p:nvPicPr>
          <p:cNvPr id="8196" name="Picture 4" descr="http://huanchh.files.wordpress.com/2008/06/2006061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09277" y="0"/>
            <a:ext cx="3334723" cy="50133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198" name="Picture 6" descr="http://66.230.220.70/images/post/country/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47800"/>
            <a:ext cx="4762500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http://www.flonnet.com/fl2417/images/200709075071093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5200" y="4295775"/>
            <a:ext cx="4457700" cy="2562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ChangeArrowheads="1"/>
          </p:cNvSpPr>
          <p:nvPr/>
        </p:nvSpPr>
        <p:spPr bwMode="auto">
          <a:xfrm>
            <a:off x="0" y="0"/>
            <a:ext cx="45720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Edwardian Script ITC"/>
              </a:rPr>
              <a:t>Archipelago</a:t>
            </a:r>
            <a:r>
              <a:rPr lang="en-US" sz="2400">
                <a:latin typeface="Edwardian Script ITC"/>
              </a:rPr>
              <a:t>- a group of many islands in a large body of water. </a:t>
            </a:r>
            <a:r>
              <a:rPr lang="en-US">
                <a:latin typeface="Calibri" pitchFamily="34" charset="0"/>
              </a:rPr>
              <a:t/>
            </a:r>
            <a:br>
              <a:rPr lang="en-US">
                <a:latin typeface="Calibri" pitchFamily="34" charset="0"/>
              </a:rPr>
            </a:br>
            <a:endParaRPr lang="en-US">
              <a:latin typeface="Calibri" pitchFamily="34" charset="0"/>
            </a:endParaRPr>
          </a:p>
        </p:txBody>
      </p:sp>
      <p:pic>
        <p:nvPicPr>
          <p:cNvPr id="7172" name="Picture 4" descr="http://www.hawaii-nation.org/archip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0"/>
            <a:ext cx="38100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" name="Picture 2" descr="http://www.singlestravel.com.au/images/Buccaneer%20Archipelag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990600"/>
            <a:ext cx="4215818" cy="3124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2" descr="http://lincoln.midcoast.com/~prospec/wizolution/cad/archipelag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0" y="3810000"/>
            <a:ext cx="3810000" cy="28575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7174" name="Picture 6" descr="http://www.traveladventures.org/continents/africa/images/dahlak0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4191000"/>
            <a:ext cx="3251200" cy="2438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ChangeArrowheads="1"/>
          </p:cNvSpPr>
          <p:nvPr/>
        </p:nvSpPr>
        <p:spPr bwMode="auto">
          <a:xfrm>
            <a:off x="152400" y="152400"/>
            <a:ext cx="4394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latin typeface="Edwardian Script ITC"/>
              </a:rPr>
              <a:t>Taiga</a:t>
            </a:r>
            <a:r>
              <a:rPr lang="en-US" sz="2400">
                <a:latin typeface="Edwardian Script ITC"/>
              </a:rPr>
              <a:t>-The open northern part of the boreal forest.</a:t>
            </a:r>
          </a:p>
        </p:txBody>
      </p:sp>
      <p:pic>
        <p:nvPicPr>
          <p:cNvPr id="6146" name="Picture 2" descr="http://www.worldexposure.com/taiga/images/taiga2b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953000" y="457200"/>
            <a:ext cx="3333750" cy="32861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148" name="Picture 4" descr="http://z.about.com/d/gardening/1/0/J/Q/F_RussianSage_Taig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2400" y="685800"/>
            <a:ext cx="4376090" cy="43148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" name="Picture 2" descr="http://media-2.web.britannica.com/eb-media/49/3849-004-A7B0E8D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3733800"/>
            <a:ext cx="4495800" cy="28575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1"/>
          <p:cNvSpPr txBox="1">
            <a:spLocks noChangeArrowheads="1"/>
          </p:cNvSpPr>
          <p:nvPr/>
        </p:nvSpPr>
        <p:spPr bwMode="auto">
          <a:xfrm>
            <a:off x="457200" y="228600"/>
            <a:ext cx="4191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Edwardian Script ITC"/>
              </a:rPr>
              <a:t>Peak</a:t>
            </a:r>
            <a:r>
              <a:rPr lang="en-US" sz="2400">
                <a:latin typeface="Edwardian Script ITC"/>
              </a:rPr>
              <a:t>-the highest point.</a:t>
            </a:r>
          </a:p>
        </p:txBody>
      </p:sp>
      <p:pic>
        <p:nvPicPr>
          <p:cNvPr id="33794" name="Picture 2" descr="http://images.google.com/url?q=http://www.peakready.com/img/peak1.jpg&amp;usg=AFQjCNGoryzAqKSt4ZKy2o6I5l7cjruWi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828800"/>
            <a:ext cx="40671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4" descr="http://pinker.wjh.harvard.edu/photos/new_zealand/images/Mitre%20Pea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685800"/>
            <a:ext cx="38481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://www.amazingwaterfallbudgettours.com/Waterfall_p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2362200"/>
            <a:ext cx="2984500" cy="389593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4953000" y="609600"/>
            <a:ext cx="27432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chemeClr val="accent2"/>
                </a:solidFill>
                <a:latin typeface="Edwardian Script ITC"/>
              </a:rPr>
              <a:t>Waterfall-  </a:t>
            </a:r>
            <a:r>
              <a:rPr lang="en-US" sz="2800">
                <a:solidFill>
                  <a:schemeClr val="accent2"/>
                </a:solidFill>
                <a:latin typeface="Edwardian Script ITC"/>
              </a:rPr>
              <a:t>A  steep descent of water from a height; a cascade.</a:t>
            </a:r>
          </a:p>
        </p:txBody>
      </p:sp>
      <p:pic>
        <p:nvPicPr>
          <p:cNvPr id="22530" name="Picture 2" descr="http://www.forestwander.com/images/Waterfall_hills_Cre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657600"/>
            <a:ext cx="3613813" cy="28344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://www.hickerphoto.com/data/media/65/waterfal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0"/>
            <a:ext cx="3600450" cy="44577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1"/>
          <p:cNvSpPr txBox="1">
            <a:spLocks noChangeArrowheads="1"/>
          </p:cNvSpPr>
          <p:nvPr/>
        </p:nvSpPr>
        <p:spPr bwMode="auto">
          <a:xfrm>
            <a:off x="838200" y="609600"/>
            <a:ext cx="3886200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Edwardian Script ITC"/>
              </a:rPr>
              <a:t>Plateau</a:t>
            </a:r>
            <a:r>
              <a:rPr lang="en-US" sz="2400">
                <a:latin typeface="Edwardian Script ITC"/>
              </a:rPr>
              <a:t>- A plateau is an area of highland, usually consisting of relatively flat terrain.</a:t>
            </a:r>
          </a:p>
        </p:txBody>
      </p:sp>
      <p:pic>
        <p:nvPicPr>
          <p:cNvPr id="34818" name="Picture 2" descr="http://www.scienceclarified.com/landforms/images/ueol_03_img01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438400"/>
            <a:ext cx="40576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4" descr="http://k41.pbase.com/u13/mizoleila/upload/19961856.HandangarPlateau18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8600" y="1447800"/>
            <a:ext cx="494823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1"/>
          <p:cNvSpPr txBox="1">
            <a:spLocks noChangeArrowheads="1"/>
          </p:cNvSpPr>
          <p:nvPr/>
        </p:nvSpPr>
        <p:spPr bwMode="auto">
          <a:xfrm>
            <a:off x="0" y="0"/>
            <a:ext cx="46482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Edwardian Script ITC"/>
              </a:rPr>
              <a:t>Strait</a:t>
            </a:r>
            <a:r>
              <a:rPr lang="en-US" sz="2400">
                <a:latin typeface="Edwardian Script ITC"/>
              </a:rPr>
              <a:t>-a narrow channel of the sea joining two larger bodies of water. </a:t>
            </a:r>
          </a:p>
          <a:p>
            <a:endParaRPr lang="en-US">
              <a:latin typeface="Calibri" pitchFamily="34" charset="0"/>
            </a:endParaRPr>
          </a:p>
        </p:txBody>
      </p:sp>
      <p:pic>
        <p:nvPicPr>
          <p:cNvPr id="3" name="Picture 2" descr="http://www.hickerphoto.com/data/media/152/cook-strait-sunset_171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228600"/>
            <a:ext cx="4457700" cy="296227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6" name="Picture 2" descr="http://www.travel-vancouver-island.com/data/media/2/johnstone-strait_1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19400"/>
            <a:ext cx="4457700" cy="2962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4" descr="http://www.photoseek.com/07NZ-2/bin/images/large/07NZ_5247_West_Head_Cook_Strai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63684" y="3200400"/>
            <a:ext cx="4880316" cy="35052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1"/>
          <p:cNvSpPr txBox="1">
            <a:spLocks noChangeArrowheads="1"/>
          </p:cNvSpPr>
          <p:nvPr/>
        </p:nvSpPr>
        <p:spPr bwMode="auto">
          <a:xfrm>
            <a:off x="1066800" y="228600"/>
            <a:ext cx="5867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Edwardian Script ITC"/>
              </a:rPr>
              <a:t>Marsh</a:t>
            </a:r>
            <a:r>
              <a:rPr lang="en-US" sz="2400">
                <a:latin typeface="Edwardian Script ITC"/>
              </a:rPr>
              <a:t>- An area of low, wet land, often with tall grass. </a:t>
            </a:r>
          </a:p>
        </p:txBody>
      </p:sp>
      <p:pic>
        <p:nvPicPr>
          <p:cNvPr id="2050" name="Picture 2" descr="http://www.strasburgcommunitypark.org/assets/siteImages/EPA%20%20Wetlands%20%20Wetland%20Types%20%20Marshes_files/mars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143000"/>
            <a:ext cx="3848100" cy="3514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Collage of wetland typ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2438400"/>
            <a:ext cx="2886075" cy="2781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 descr="http://tbn0.google.com/images?q=tbn:23TXPPr3bI6bMM:http://pinker.wjh.harvard.edu/photos/cape_cod_II/images/Pamet%2520marsh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77000" y="762000"/>
            <a:ext cx="1390650" cy="923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1"/>
          <p:cNvSpPr txBox="1">
            <a:spLocks noChangeArrowheads="1"/>
          </p:cNvSpPr>
          <p:nvPr/>
        </p:nvSpPr>
        <p:spPr bwMode="auto">
          <a:xfrm>
            <a:off x="0" y="228600"/>
            <a:ext cx="7239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Edwardian Script ITC"/>
              </a:rPr>
              <a:t>Chaparral</a:t>
            </a:r>
            <a:r>
              <a:rPr lang="en-US" sz="2400">
                <a:latin typeface="Edwardian Script ITC"/>
              </a:rPr>
              <a:t>- A dense, impenetrable thicket of shrubs or dwarf trees</a:t>
            </a:r>
            <a:r>
              <a:rPr lang="en-US">
                <a:latin typeface="Calibri" pitchFamily="34" charset="0"/>
              </a:rPr>
              <a:t>. </a:t>
            </a: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286000" y="2967038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/>
            </a:r>
            <a:br>
              <a:rPr lang="en-US">
                <a:latin typeface="Calibri" pitchFamily="34" charset="0"/>
              </a:rPr>
            </a:br>
            <a:endParaRPr lang="en-US">
              <a:latin typeface="Calibri" pitchFamily="34" charset="0"/>
            </a:endParaRPr>
          </a:p>
        </p:txBody>
      </p:sp>
      <p:pic>
        <p:nvPicPr>
          <p:cNvPr id="1026" name="Picture 2" descr="http://www.blm.gov/or/resources/recreation/tablerock/images/Chaparr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295400"/>
            <a:ext cx="3505200" cy="2628900"/>
          </a:xfrm>
          <a:prstGeom prst="rect">
            <a:avLst/>
          </a:prstGeom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2" descr="http://www.californiachaparral.com/images/555_PS-Chamise-RS-chaparr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3200400"/>
            <a:ext cx="5286375" cy="340042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28" name="Picture 4" descr="http://www.usbr.gov/mp/ccao/field_offices/lake_berryessa/photo_gallery/scenery/chaparral_lak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914400"/>
            <a:ext cx="3839633" cy="28797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travel-destination-pictures.com/data/media/43/sawyer-glacier-alaska_1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381000"/>
            <a:ext cx="4457700" cy="2962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http://earthasart.gsfc.nasa.gov/images/icefall_hi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3505200"/>
            <a:ext cx="335280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8" name="Picture 6" descr="http://www.destination360.com/north-america/us/alaska/images/s/alaska-portage-glaci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2400" y="2438400"/>
            <a:ext cx="3667125" cy="2933700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pic>
        <p:nvPicPr>
          <p:cNvPr id="8200" name="Picture 8" descr="http://www.pixelations.ca/north/Glacier%20Ba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490395" cy="2759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3" name="TextBox 5"/>
          <p:cNvSpPr txBox="1">
            <a:spLocks noChangeArrowheads="1"/>
          </p:cNvSpPr>
          <p:nvPr/>
        </p:nvSpPr>
        <p:spPr bwMode="auto">
          <a:xfrm>
            <a:off x="609600" y="3200400"/>
            <a:ext cx="2743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accent2"/>
                </a:solidFill>
                <a:latin typeface="Edwardian Script ITC"/>
              </a:rPr>
              <a:t>Glacier- A  slowly moving mass of ice</a:t>
            </a:r>
            <a:r>
              <a:rPr lang="en-US">
                <a:latin typeface="Calibri" pitchFamily="34" charset="0"/>
              </a:rPr>
              <a:t>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decker.typepad.com/photos/uncategorized/tributa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1219200"/>
            <a:ext cx="2877890" cy="39791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http://upload.wikimedia.org/wikipedia/commons/8/88/4th_Gap_Tributary_White_Deer_Hole_Cree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2667000"/>
            <a:ext cx="2819400" cy="3755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4" name="Picture 6" descr="http://www.jle.org/photogallery/JLE%20Israel%20trip%202005/Tel%20Dan%20-%20tributary%20to%20Jordan%20rive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152400"/>
            <a:ext cx="4038600" cy="30440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457200" y="2209800"/>
            <a:ext cx="19050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accent2"/>
                </a:solidFill>
                <a:latin typeface="Edwardian Script ITC"/>
              </a:rPr>
              <a:t>Tributary-A stream that flows into a larger stream or other body of 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yosemite.ca.us/library/yosemite_valley_place_names/images/valley_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3733800"/>
            <a:ext cx="3626757" cy="2677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5867400" y="304800"/>
            <a:ext cx="29718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002060"/>
                </a:solidFill>
                <a:latin typeface="Edwardian Script ITC"/>
              </a:rPr>
              <a:t>Valley-An elongated lowland between ranges of mountains, hills, or other uplands, often having a river or stream running along the bottom.</a:t>
            </a:r>
          </a:p>
        </p:txBody>
      </p:sp>
      <p:pic>
        <p:nvPicPr>
          <p:cNvPr id="19459" name="Picture 2" descr="http://upload.wikimedia.org/wikipedia/commons/a/a8/Norway-_Valley_view_from_Stalheim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667000"/>
            <a:ext cx="2735263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www.destination360.com/north-america/us/utah/images/s/utah-monument-valle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9800" y="228600"/>
            <a:ext cx="3571875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/>
          <p:cNvSpPr txBox="1">
            <a:spLocks noChangeArrowheads="1"/>
          </p:cNvSpPr>
          <p:nvPr/>
        </p:nvSpPr>
        <p:spPr bwMode="auto">
          <a:xfrm>
            <a:off x="838200" y="762000"/>
            <a:ext cx="3657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Edwardian Script ITC"/>
              </a:rPr>
              <a:t>Gulf- </a:t>
            </a:r>
          </a:p>
        </p:txBody>
      </p:sp>
      <p:pic>
        <p:nvPicPr>
          <p:cNvPr id="5122" name="Picture 2" descr="http://www.riveroflifefarm.com/images/hiking/Grand-Gulf/grand-gulf-sin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743200"/>
            <a:ext cx="2832100" cy="377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://z.about.com/d/cruises/1/0/6/M/3/Gulf_Islands_Sunset_photo_Brian_Falcon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685800"/>
            <a:ext cx="3429000" cy="2338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1600200" y="838200"/>
            <a:ext cx="34623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000000"/>
                </a:solidFill>
                <a:latin typeface="Edwardian Script ITC"/>
              </a:rPr>
              <a:t>an arm of a sea or ocean partly enclosed by land; larger than a bay</a:t>
            </a:r>
          </a:p>
        </p:txBody>
      </p:sp>
      <p:pic>
        <p:nvPicPr>
          <p:cNvPr id="18434" name="Picture 2" descr="http://www.sailingcharters.bc.ca/gulf%20islands%20anc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2133600"/>
            <a:ext cx="3810000" cy="3672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228600" y="304800"/>
            <a:ext cx="3276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000000"/>
                </a:solidFill>
                <a:latin typeface="Edwardian Script ITC"/>
              </a:rPr>
              <a:t>Oasis-a fertile tract in a desert </a:t>
            </a:r>
          </a:p>
        </p:txBody>
      </p:sp>
      <p:pic>
        <p:nvPicPr>
          <p:cNvPr id="4100" name="Picture 4" descr="http://www.deviantart.com/download/82606702/Oasis_wide_by_relh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609600"/>
            <a:ext cx="5453568" cy="340975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102" name="Picture 6" descr="http://images-2.redbubble.net/img/art/size:large/view:main/470733-7-oasis-rock-poo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3505200"/>
            <a:ext cx="4343400" cy="2906129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4104" name="Picture 8" descr="http://7art-screensavers.com/screens/3d-oasis/oasis-3d-paradise-beach-palm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352800"/>
            <a:ext cx="3581400" cy="2686050"/>
          </a:xfrm>
          <a:prstGeom prst="rect">
            <a:avLst/>
          </a:prstGeom>
          <a:ln>
            <a:noFill/>
          </a:ln>
          <a:effectLst>
            <a:glow rad="63500">
              <a:schemeClr val="accent5">
                <a:satMod val="175000"/>
                <a:alpha val="40000"/>
              </a:schemeClr>
            </a:glow>
            <a:softEdge rad="317500"/>
          </a:effectLst>
        </p:spPr>
      </p:pic>
      <p:pic>
        <p:nvPicPr>
          <p:cNvPr id="4106" name="Picture 10" descr="http://7art-screensavers.com/screens/3d-oasis/oasis-3d-island-bay-lago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219200"/>
            <a:ext cx="3505200" cy="262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457200" y="304800"/>
            <a:ext cx="4191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000000"/>
                </a:solidFill>
                <a:latin typeface="Edwardian Script ITC"/>
              </a:rPr>
              <a:t>Canyon- </a:t>
            </a:r>
            <a:r>
              <a:rPr lang="en-US" sz="2400">
                <a:solidFill>
                  <a:srgbClr val="000000"/>
                </a:solidFill>
                <a:latin typeface="Edwardian Script ITC"/>
              </a:rPr>
              <a:t>a canyon is a deep valley with very steep sides- often carver from the earth by a river.</a:t>
            </a:r>
          </a:p>
        </p:txBody>
      </p:sp>
      <p:pic>
        <p:nvPicPr>
          <p:cNvPr id="3074" name="Picture 2" descr="http://www.irtc.org/ftp/pub/stills/1999-08-31/cany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962150"/>
            <a:ext cx="5943600" cy="4457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http://www.traveloregon.com/upload/images/photos/attractions/imnaha-river-cany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685800"/>
            <a:ext cx="2667000" cy="3360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http://www.astrofoto.ca/stuartheggie/Grand_Canyon/Grand_Canyon_2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0" y="3657600"/>
            <a:ext cx="3746500" cy="2491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2"/>
          <p:cNvSpPr txBox="1">
            <a:spLocks noChangeArrowheads="1"/>
          </p:cNvSpPr>
          <p:nvPr/>
        </p:nvSpPr>
        <p:spPr bwMode="auto">
          <a:xfrm>
            <a:off x="609600" y="228600"/>
            <a:ext cx="38862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latin typeface="Edwardian Script ITC"/>
              </a:rPr>
              <a:t>Fjord-</a:t>
            </a:r>
            <a:r>
              <a:rPr lang="en-US" sz="2000">
                <a:latin typeface="Edwardian Script ITC"/>
              </a:rPr>
              <a:t>steep walled inlet of a sea created by glacial gouging.</a:t>
            </a:r>
          </a:p>
        </p:txBody>
      </p:sp>
      <p:pic>
        <p:nvPicPr>
          <p:cNvPr id="23554" name="Picture 2" descr="http://bestgamewallpapers.com/files/wow-wrath-of-the-lich-king/howling-fjor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304800"/>
            <a:ext cx="3898900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://www.geocities.com/RainForest/Vines/1486/fjor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676400"/>
            <a:ext cx="4648200" cy="310499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23556" name="Picture 2" descr="http://pic.no/images/20080225020104_the-north-fjor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3581400"/>
            <a:ext cx="4427538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</TotalTime>
  <Words>267</Words>
  <Application>Microsoft Office PowerPoint</Application>
  <PresentationFormat>On-screen Show (4:3)</PresentationFormat>
  <Paragraphs>27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Calibri</vt:lpstr>
      <vt:lpstr>Arial</vt:lpstr>
      <vt:lpstr>Edwardian Script ITC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 Terms</dc:title>
  <dc:creator> </dc:creator>
  <cp:lastModifiedBy>Debra Coter</cp:lastModifiedBy>
  <cp:revision>21</cp:revision>
  <dcterms:created xsi:type="dcterms:W3CDTF">2008-09-30T15:24:56Z</dcterms:created>
  <dcterms:modified xsi:type="dcterms:W3CDTF">2008-10-25T15:57:33Z</dcterms:modified>
</cp:coreProperties>
</file>